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510" r:id="rId4"/>
    <p:sldId id="502" r:id="rId5"/>
    <p:sldId id="512" r:id="rId6"/>
    <p:sldId id="513" r:id="rId7"/>
    <p:sldId id="515" r:id="rId8"/>
    <p:sldId id="507" r:id="rId9"/>
    <p:sldId id="508" r:id="rId10"/>
    <p:sldId id="509" r:id="rId11"/>
    <p:sldId id="518" r:id="rId12"/>
    <p:sldId id="516" r:id="rId13"/>
    <p:sldId id="514" r:id="rId14"/>
    <p:sldId id="517" r:id="rId15"/>
  </p:sldIdLst>
  <p:sldSz cx="9144000" cy="6858000" type="screen4x3"/>
  <p:notesSz cx="6794500" cy="9906000"/>
  <p:embeddedFontLst>
    <p:embeddedFont>
      <p:font typeface="Arial Black" panose="020B0A04020102020204" pitchFamily="34" charset="0"/>
      <p:regular r:id="rId18"/>
      <p:bold r:id="rId19"/>
      <p: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Roboto" pitchFamily="2" charset="0"/>
      <p:regular r:id="rId25"/>
      <p:bold r:id="rId26"/>
      <p:italic r:id="rId27"/>
      <p:boldItalic r:id="rId28"/>
    </p:embeddedFont>
    <p:embeddedFont>
      <p:font typeface="Wingdings 2" panose="05020102010507070707" pitchFamily="18" charset="2"/>
      <p:regular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491777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983556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475336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1967117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458894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2950673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442450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3934230" algn="l" defTabSz="9835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 userDrawn="1">
          <p15:clr>
            <a:srgbClr val="A4A3A4"/>
          </p15:clr>
        </p15:guide>
        <p15:guide id="2" pos="2140" userDrawn="1">
          <p15:clr>
            <a:srgbClr val="A4A3A4"/>
          </p15:clr>
        </p15:guide>
        <p15:guide id="3" orient="horz" pos="2136" userDrawn="1">
          <p15:clr>
            <a:srgbClr val="A4A3A4"/>
          </p15:clr>
        </p15:guide>
        <p15:guide id="4" pos="3126" userDrawn="1">
          <p15:clr>
            <a:srgbClr val="A4A3A4"/>
          </p15:clr>
        </p15:guide>
        <p15:guide id="5" orient="horz" pos="4556" userDrawn="1">
          <p15:clr>
            <a:srgbClr val="A4A3A4"/>
          </p15:clr>
        </p15:guide>
        <p15:guide id="6" pos="1465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onet" initials="m" lastIdx="1" clrIdx="0"/>
  <p:cmAuthor id="1" name="Windows 사용자" initials="W사" lastIdx="1" clrIdx="1"/>
  <p:cmAuthor id="2" name="0_kyoung" initials="0" lastIdx="1" clrIdx="2"/>
  <p:cmAuthor id="3" name="Syed Muhammad Raza" initials="SMR" lastIdx="22" clrIdx="3">
    <p:extLst>
      <p:ext uri="{19B8F6BF-5375-455C-9EA6-DF929625EA0E}">
        <p15:presenceInfo xmlns:p15="http://schemas.microsoft.com/office/powerpoint/2012/main" userId="3f9e0a9b2c416544" providerId="Windows Live"/>
      </p:ext>
    </p:extLst>
  </p:cmAuthor>
  <p:cmAuthor id="4" name="양 희규" initials="양희" lastIdx="15" clrIdx="4">
    <p:extLst>
      <p:ext uri="{19B8F6BF-5375-455C-9EA6-DF929625EA0E}">
        <p15:presenceInfo xmlns:p15="http://schemas.microsoft.com/office/powerpoint/2012/main" userId="7c23a2f4d1a5fe7f" providerId="Windows Live"/>
      </p:ext>
    </p:extLst>
  </p:cmAuthor>
  <p:cmAuthor id="5" name="변 규린" initials="변규" lastIdx="2" clrIdx="5">
    <p:extLst>
      <p:ext uri="{19B8F6BF-5375-455C-9EA6-DF929625EA0E}">
        <p15:presenceInfo xmlns:p15="http://schemas.microsoft.com/office/powerpoint/2012/main" userId="0ba176f394a4394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156FF"/>
    <a:srgbClr val="B89B48"/>
    <a:srgbClr val="EE9CCB"/>
    <a:srgbClr val="8BF9FF"/>
    <a:srgbClr val="7F16BA"/>
    <a:srgbClr val="E6E6E6"/>
    <a:srgbClr val="04FC22"/>
    <a:srgbClr val="006600"/>
    <a:srgbClr val="99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9EC3D1-0879-4ADC-9477-8FB1875796FF}" v="452" dt="2021-07-28T04:31:04.155"/>
    <p1510:client id="{91DF6986-FDE8-4AF4-8FEE-99C8E10576F9}" v="12" dt="2021-07-27T11:11:52.6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어두운 스타일 1 - 강조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51" autoAdjust="0"/>
    <p:restoredTop sz="64447" autoAdjust="0"/>
  </p:normalViewPr>
  <p:slideViewPr>
    <p:cSldViewPr showGuides="1">
      <p:cViewPr varScale="1">
        <p:scale>
          <a:sx n="71" d="100"/>
          <a:sy n="71" d="100"/>
        </p:scale>
        <p:origin x="244" y="-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506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-612"/>
    </p:cViewPr>
  </p:sorterViewPr>
  <p:notesViewPr>
    <p:cSldViewPr>
      <p:cViewPr varScale="1">
        <p:scale>
          <a:sx n="80" d="100"/>
          <a:sy n="80" d="100"/>
        </p:scale>
        <p:origin x="4014" y="102"/>
      </p:cViewPr>
      <p:guideLst>
        <p:guide orient="horz" pos="3120"/>
        <p:guide pos="2140"/>
        <p:guide orient="horz" pos="2136"/>
        <p:guide pos="3126"/>
        <p:guide orient="horz" pos="4556"/>
        <p:guide pos="146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commentAuthors" Target="commentAuthor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7" y="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8651" y="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88ACA3-3BC8-43B4-971D-7DAF63CE7A62}" type="datetimeFigureOut">
              <a:rPr lang="ko-KR" altLang="en-US" smtClean="0"/>
              <a:pPr/>
              <a:t>2022-09-23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7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8651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C9FFC5-5426-4BD4-BFA3-8BD89C3A1C6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76348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2.jpe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7" y="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8651" y="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21412C-0C7F-4D2E-A30C-601C735F49A1}" type="datetimeFigureOut">
              <a:rPr lang="ko-KR" altLang="en-US" smtClean="0"/>
              <a:pPr/>
              <a:t>2022-09-23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1363"/>
            <a:ext cx="4953000" cy="371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05351"/>
            <a:ext cx="5435600" cy="44577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7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8651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FF87F7-5ED3-4BBF-A10A-2959599387B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36603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91777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83556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475336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967117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458894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950673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442450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934230" algn="l" defTabSz="98355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8355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폐 녹음에서 이벤트 감지를 위한 강력하고 해석 가능한 시간 </a:t>
            </a:r>
            <a:r>
              <a:rPr lang="ko-KR" altLang="en-US" b="1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컨볼루션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 네트워크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02527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주석 파일은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4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개의 열로 구성됩니다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호흡 주기의 시작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호흡 주기 종료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크랙의 유무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존재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=1,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부재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=0)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천명의 유무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존재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=1,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부재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=0)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33333"/>
              </a:solidFill>
              <a:effectLst/>
              <a:latin typeface="Roboto" pitchFamily="2" charset="0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각 주제에 대한 진단은</a:t>
            </a:r>
            <a:endParaRPr lang="en-US" altLang="ko-KR" b="0" i="0" dirty="0">
              <a:solidFill>
                <a:srgbClr val="333333"/>
              </a:solidFill>
              <a:effectLst/>
              <a:latin typeface="Roboto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COPD: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만성 폐쇄성 폐질환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LRTI: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하기도 감염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URTI: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상부 호흡기 감염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9445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23434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주석 파일은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4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개의 열로 구성됩니다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호흡 주기의 시작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호흡 주기 종료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크랙의 유무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존재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=1,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부재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=0)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천명의 유무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존재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=1,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부재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=0)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33333"/>
              </a:solidFill>
              <a:effectLst/>
              <a:latin typeface="Roboto" pitchFamily="2" charset="0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각 주제에 대한 진단은</a:t>
            </a:r>
            <a:endParaRPr lang="en-US" altLang="ko-KR" b="0" i="0" dirty="0">
              <a:solidFill>
                <a:srgbClr val="333333"/>
              </a:solidFill>
              <a:effectLst/>
              <a:latin typeface="Roboto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COPD: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만성 폐쇄성 폐질환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LRTI: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하기도 감염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URTI: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상부 호흡기 감염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98525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1. 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오디오 신호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프레임별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보통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20ms - 40ms)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로 나누어 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FFT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적용해 </a:t>
            </a:r>
            <a:r>
              <a:rPr lang="en-US" altLang="ko-KR" b="1" i="0" dirty="0">
                <a:solidFill>
                  <a:srgbClr val="F41A18"/>
                </a:solidFill>
                <a:effectLst/>
                <a:latin typeface="Noto Sans Demilight"/>
              </a:rPr>
              <a:t>Spectrum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을 구한다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2. </a:t>
            </a:r>
            <a:r>
              <a:rPr lang="en-US" altLang="ko-KR" b="1" i="0" dirty="0">
                <a:solidFill>
                  <a:srgbClr val="F41A18"/>
                </a:solidFill>
                <a:effectLst/>
                <a:latin typeface="Noto Sans Demilight"/>
              </a:rPr>
              <a:t>Spectrum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에 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Mel Filter Bank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적용해 </a:t>
            </a:r>
            <a:r>
              <a:rPr lang="en-US" altLang="ko-KR" b="1" i="0" dirty="0">
                <a:solidFill>
                  <a:srgbClr val="09B21C"/>
                </a:solidFill>
                <a:effectLst/>
                <a:latin typeface="Noto Sans Demilight"/>
              </a:rPr>
              <a:t>Mel Spectrum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을 구한다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3. </a:t>
            </a:r>
            <a:r>
              <a:rPr lang="en-US" altLang="ko-KR" b="1" i="0" dirty="0">
                <a:solidFill>
                  <a:srgbClr val="09B21C"/>
                </a:solidFill>
                <a:effectLst/>
                <a:latin typeface="Noto Sans Demilight"/>
              </a:rPr>
              <a:t>Mel Spectrum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에 </a:t>
            </a:r>
            <a:r>
              <a:rPr lang="en-US" altLang="ko-KR" b="1" i="0" dirty="0">
                <a:solidFill>
                  <a:srgbClr val="6F45EC"/>
                </a:solidFill>
                <a:effectLst/>
                <a:latin typeface="Noto Sans Demilight"/>
              </a:rPr>
              <a:t>Cepstral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 분석을 적용해 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MFCC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구한다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.</a:t>
            </a:r>
          </a:p>
          <a:p>
            <a:pPr algn="l"/>
            <a:endParaRPr lang="en-US" altLang="ko-KR" b="0" i="0" dirty="0">
              <a:solidFill>
                <a:srgbClr val="333333"/>
              </a:solidFill>
              <a:effectLst/>
              <a:latin typeface="Noto Sans Demilight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오디오 신호는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시간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가로축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에 따른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 Demilight"/>
              </a:rPr>
              <a:t>음압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세로축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표현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즉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시간 영역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(time domain)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표현</a:t>
            </a:r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NanumSquareRoundR"/>
              </a:rPr>
              <a:t> 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여기에 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FFT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수행하면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주파수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가로축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에 따른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 Demilight"/>
              </a:rPr>
              <a:t>음압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세로축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표현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즉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주파수 영역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(frequency domain)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표현이 가능해지고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그것이 </a:t>
            </a:r>
            <a:r>
              <a:rPr lang="en-US" altLang="ko-KR" b="1" i="0" dirty="0">
                <a:solidFill>
                  <a:srgbClr val="F41A18"/>
                </a:solidFill>
                <a:effectLst/>
                <a:latin typeface="Noto Sans Demilight"/>
              </a:rPr>
              <a:t>Spectrum</a:t>
            </a:r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NanumSquareRoundR"/>
              </a:rPr>
              <a:t> </a:t>
            </a:r>
          </a:p>
          <a:p>
            <a:pPr algn="l"/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FFT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(Fast Fourier Transform :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고속 푸리에 변환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b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</a:b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신호를 주파수 성분으로 변환하는 알고리즘으로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기존의 이산 푸리에 변환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(DFT)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을 더욱 빠르게 수행할 수 있도록 최적화한 알고리즘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08346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1. 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오디오 신호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프레임별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보통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20ms - 40ms)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로 나누어 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FFT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적용해 </a:t>
            </a:r>
            <a:r>
              <a:rPr lang="en-US" altLang="ko-KR" b="1" i="0" dirty="0">
                <a:solidFill>
                  <a:srgbClr val="F41A18"/>
                </a:solidFill>
                <a:effectLst/>
                <a:latin typeface="Noto Sans Demilight"/>
              </a:rPr>
              <a:t>Spectrum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을 구한다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2. </a:t>
            </a:r>
            <a:r>
              <a:rPr lang="en-US" altLang="ko-KR" b="1" i="0" dirty="0">
                <a:solidFill>
                  <a:srgbClr val="F41A18"/>
                </a:solidFill>
                <a:effectLst/>
                <a:latin typeface="Noto Sans Demilight"/>
              </a:rPr>
              <a:t>Spectrum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에 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Mel Filter Bank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적용해 </a:t>
            </a:r>
            <a:r>
              <a:rPr lang="en-US" altLang="ko-KR" b="1" i="0" dirty="0">
                <a:solidFill>
                  <a:srgbClr val="09B21C"/>
                </a:solidFill>
                <a:effectLst/>
                <a:latin typeface="Noto Sans Demilight"/>
              </a:rPr>
              <a:t>Mel Spectrum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을 구한다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.</a:t>
            </a:r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3. </a:t>
            </a:r>
            <a:r>
              <a:rPr lang="en-US" altLang="ko-KR" b="1" i="0" dirty="0">
                <a:solidFill>
                  <a:srgbClr val="09B21C"/>
                </a:solidFill>
                <a:effectLst/>
                <a:latin typeface="Noto Sans Demilight"/>
              </a:rPr>
              <a:t>Mel Spectrum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에 </a:t>
            </a:r>
            <a:r>
              <a:rPr lang="en-US" altLang="ko-KR" b="1" i="0" dirty="0">
                <a:solidFill>
                  <a:srgbClr val="6F45EC"/>
                </a:solidFill>
                <a:effectLst/>
                <a:latin typeface="Noto Sans Demilight"/>
              </a:rPr>
              <a:t>Cepstral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 분석을 적용해 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MFCC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구한다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.</a:t>
            </a:r>
          </a:p>
          <a:p>
            <a:pPr algn="l"/>
            <a:endParaRPr lang="en-US" altLang="ko-KR" b="0" i="0" dirty="0">
              <a:solidFill>
                <a:srgbClr val="333333"/>
              </a:solidFill>
              <a:effectLst/>
              <a:latin typeface="Noto Sans Demilight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오디오 신호는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시간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가로축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에 따른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 Demilight"/>
              </a:rPr>
              <a:t>음압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세로축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표현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즉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시간 영역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(time domain)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표현</a:t>
            </a:r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NanumSquareRoundR"/>
              </a:rPr>
              <a:t> 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여기에 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FFT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를 수행하면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주파수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가로축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에 따른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 Demilight"/>
              </a:rPr>
              <a:t>음압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세로축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표현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즉 </a:t>
            </a:r>
            <a:r>
              <a:rPr lang="ko-KR" altLang="en-US" b="1" i="0" dirty="0">
                <a:solidFill>
                  <a:srgbClr val="333333"/>
                </a:solidFill>
                <a:effectLst/>
                <a:latin typeface="Noto Sans Demilight"/>
              </a:rPr>
              <a:t>주파수 영역</a:t>
            </a:r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(frequency domain)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의 표현이 가능해지고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그것이 </a:t>
            </a:r>
            <a:r>
              <a:rPr lang="en-US" altLang="ko-KR" b="1" i="0" dirty="0">
                <a:solidFill>
                  <a:srgbClr val="F41A18"/>
                </a:solidFill>
                <a:effectLst/>
                <a:latin typeface="Noto Sans Demilight"/>
              </a:rPr>
              <a:t>Spectrum</a:t>
            </a:r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NanumSquareRoundR"/>
              </a:rPr>
              <a:t> </a:t>
            </a:r>
          </a:p>
          <a:p>
            <a:pPr algn="l"/>
            <a:endParaRPr lang="ko-KR" altLang="en-US" b="0" i="0" dirty="0">
              <a:solidFill>
                <a:srgbClr val="333333"/>
              </a:solidFill>
              <a:effectLst/>
              <a:latin typeface="NanumSquareRoundR"/>
            </a:endParaRPr>
          </a:p>
          <a:p>
            <a:r>
              <a:rPr lang="en-US" altLang="ko-KR" b="1" i="0" dirty="0">
                <a:solidFill>
                  <a:srgbClr val="333333"/>
                </a:solidFill>
                <a:effectLst/>
                <a:latin typeface="Noto Sans Demilight"/>
              </a:rPr>
              <a:t>FFT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(Fast Fourier Transform :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고속 푸리에 변환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)</a:t>
            </a:r>
            <a:b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</a:b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신호를 주파수 성분으로 변환하는 알고리즘으로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기존의 이산 푸리에 변환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(DFT)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 Demilight"/>
              </a:rPr>
              <a:t>을 더욱 빠르게 수행할 수 있도록 최적화한 알고리즘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 Demilight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6915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818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호흡 주기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(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흡입 및 호기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를 추론하는 수많은 연구들은 호흡기 청진이 질병 진단에 어떻게 활용될 수 있는지를 보여주었다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</a:p>
          <a:p>
            <a:r>
              <a:rPr lang="ko-KR" altLang="en-US" b="1" i="0" dirty="0" err="1">
                <a:solidFill>
                  <a:srgbClr val="000000"/>
                </a:solidFill>
                <a:effectLst/>
                <a:latin typeface="noto"/>
              </a:rPr>
              <a:t>간질성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noto"/>
              </a:rPr>
              <a:t> 폐 </a:t>
            </a:r>
            <a:r>
              <a:rPr lang="ko-KR" altLang="en-US" b="1" i="0" dirty="0" err="1">
                <a:solidFill>
                  <a:srgbClr val="000000"/>
                </a:solidFill>
                <a:effectLst/>
                <a:latin typeface="noto"/>
              </a:rPr>
              <a:t>섬유증</a:t>
            </a:r>
            <a:r>
              <a:rPr lang="en-US" altLang="ko-KR" b="1" i="0" dirty="0">
                <a:solidFill>
                  <a:srgbClr val="000000"/>
                </a:solidFill>
                <a:effectLst/>
                <a:latin typeface="noto"/>
              </a:rPr>
              <a:t>, </a:t>
            </a:r>
            <a:r>
              <a:rPr lang="ko-KR" altLang="en-US" b="1" i="0" dirty="0" err="1">
                <a:solidFill>
                  <a:srgbClr val="000000"/>
                </a:solidFill>
                <a:effectLst/>
                <a:latin typeface="noto"/>
              </a:rPr>
              <a:t>울혈성</a:t>
            </a:r>
            <a:r>
              <a:rPr lang="ko-KR" altLang="en-US" b="1" i="0" dirty="0">
                <a:solidFill>
                  <a:srgbClr val="000000"/>
                </a:solidFill>
                <a:effectLst/>
                <a:latin typeface="noto"/>
              </a:rPr>
              <a:t> 심부전 및 폐렴</a:t>
            </a:r>
            <a:endParaRPr lang="en-US" altLang="ko-KR" b="1" i="0" dirty="0">
              <a:solidFill>
                <a:srgbClr val="000000"/>
              </a:solidFill>
              <a:effectLst/>
              <a:latin typeface="noto"/>
            </a:endParaRPr>
          </a:p>
          <a:p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인적 오류와 실무자의 경험이 발생하기 쉬운 주요 한계를 제외하고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단일 환자의 기록 또는 다른 환자 간의 비교에 대한 장기적인 모니터링은 실질적으로 불가능</a:t>
            </a:r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따라서 지속적인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"/>
              </a:rPr>
              <a:t>폐음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녹음을 개별 이벤트로 분할할 수 있는 자동화된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"/>
              </a:rPr>
              <a:t>폐음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이벤트 감지 프레임워크가 필요하다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8837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저자들은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"/>
              </a:rPr>
              <a:t>폐음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이벤트 감지 작업을 위해 다양한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RNN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CNN-RNN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하이브리드를 벤치마킹했다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  <a:br>
              <a:rPr lang="ko-KR" altLang="en-US" dirty="0"/>
            </a:br>
            <a:br>
              <a:rPr lang="ko-KR" altLang="en-US" dirty="0"/>
            </a:b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그들은 가볍고 단순하며 완전히 해석 가능한 프레임워크를 제안한다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  <a:br>
              <a:rPr lang="ko-KR" altLang="en-US" dirty="0"/>
            </a:b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시간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"/>
              </a:rPr>
              <a:t>컨볼루션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네트워크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(TCN)</a:t>
            </a:r>
            <a:br>
              <a:rPr lang="ko-KR" altLang="en-US" dirty="0"/>
            </a:br>
            <a:br>
              <a:rPr lang="ko-KR" altLang="en-US" dirty="0"/>
            </a:b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일반적으로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CNN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의 수신 필드를 확장하기 위해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커널 크기를 확장하거나 더 많은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"/>
              </a:rPr>
              <a:t>컨볼루션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레이어 구축</a:t>
            </a:r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br>
              <a:rPr lang="ko-KR" altLang="en-US" dirty="0"/>
            </a:b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그러나 두 방법 모두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"/>
              </a:rPr>
              <a:t>계산량을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증가시키기 때문에 부적절할 수 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  <a:br>
              <a:rPr lang="ko-KR" altLang="en-US" dirty="0"/>
            </a:br>
            <a:r>
              <a:rPr lang="ko-KR" altLang="en-US" b="0" i="0" dirty="0" err="1">
                <a:solidFill>
                  <a:srgbClr val="000000"/>
                </a:solidFill>
                <a:effectLst/>
                <a:latin typeface="noto"/>
              </a:rPr>
              <a:t>계산량을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줄이면서 정보 손실을 방지하기 위해 의미 있는 정보만을 추출하기 위해 확장된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"/>
              </a:rPr>
              <a:t>컨볼루션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(delated convolution)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등장</a:t>
            </a:r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endParaRPr lang="en-US" altLang="ko-KR" sz="1200" dirty="0"/>
          </a:p>
          <a:p>
            <a:r>
              <a:rPr lang="en-US" altLang="ko-KR" sz="1200" b="1" dirty="0"/>
              <a:t>RNNs (LSTM, GRU)</a:t>
            </a:r>
            <a:endParaRPr lang="en-US" altLang="ko-KR" b="1" i="0" dirty="0">
              <a:solidFill>
                <a:srgbClr val="000000"/>
              </a:solidFill>
              <a:effectLst/>
              <a:latin typeface="noto"/>
            </a:endParaRPr>
          </a:p>
          <a:p>
            <a:endParaRPr lang="en-US" altLang="ko-KR" b="1" i="0" dirty="0">
              <a:solidFill>
                <a:srgbClr val="000000"/>
              </a:solidFill>
              <a:effectLst/>
              <a:latin typeface="noto"/>
            </a:endParaRPr>
          </a:p>
          <a:p>
            <a:pPr marL="0" marR="0" lvl="0" indent="0" algn="l" defTabSz="98355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/>
              <a:t>(CNN-LSTM, CNN-GRU, </a:t>
            </a:r>
            <a:r>
              <a:rPr lang="en-US" altLang="ko-KR" sz="1200" b="1" dirty="0" err="1"/>
              <a:t>CNNBiLSTM</a:t>
            </a:r>
            <a:r>
              <a:rPr lang="en-US" altLang="ko-KR" sz="1200" b="1" dirty="0"/>
              <a:t>, and CNN-</a:t>
            </a:r>
            <a:r>
              <a:rPr lang="en-US" altLang="ko-KR" sz="1200" b="1" dirty="0" err="1"/>
              <a:t>BiGRU</a:t>
            </a:r>
            <a:r>
              <a:rPr lang="en-US" altLang="ko-KR" sz="1200" b="1" dirty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5181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입력 폐 사운드 레코딩에서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50%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중첩된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1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초 크기의 슬라이딩 윈도우를 적용합니다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</a:p>
          <a:p>
            <a:br>
              <a:rPr lang="ko-KR" altLang="en-US" dirty="0"/>
            </a:b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추출된 창은 형상 추출기를 통과한 다음 창 이벤트 범주를 출력하는 제안된 네트워크를 통과한다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</a:p>
          <a:p>
            <a:endParaRPr lang="en-US" altLang="ko-KR" sz="1200" dirty="0"/>
          </a:p>
          <a:p>
            <a:r>
              <a:rPr lang="en-US" altLang="ko-KR" sz="1200" b="1" dirty="0"/>
              <a:t>RNNs (LSTM, GRU)</a:t>
            </a:r>
            <a:endParaRPr lang="en-US" altLang="ko-KR" b="1" i="0" dirty="0">
              <a:solidFill>
                <a:srgbClr val="000000"/>
              </a:solidFill>
              <a:effectLst/>
              <a:latin typeface="noto"/>
            </a:endParaRPr>
          </a:p>
          <a:p>
            <a:endParaRPr lang="en-US" altLang="ko-KR" b="1" i="0" dirty="0">
              <a:solidFill>
                <a:srgbClr val="000000"/>
              </a:solidFill>
              <a:effectLst/>
              <a:latin typeface="noto"/>
            </a:endParaRPr>
          </a:p>
          <a:p>
            <a:pPr marL="0" marR="0" lvl="0" indent="0" algn="l" defTabSz="98355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dirty="0"/>
              <a:t>(CNN-LSTM, CNN-GRU, </a:t>
            </a:r>
            <a:r>
              <a:rPr lang="en-US" altLang="ko-KR" sz="1200" b="1" dirty="0" err="1"/>
              <a:t>CNNBiLSTM</a:t>
            </a:r>
            <a:r>
              <a:rPr lang="en-US" altLang="ko-KR" sz="1200" b="1" dirty="0"/>
              <a:t>, and CNN-</a:t>
            </a:r>
            <a:r>
              <a:rPr lang="en-US" altLang="ko-KR" sz="1200" b="1" dirty="0" err="1"/>
              <a:t>BiGRU</a:t>
            </a:r>
            <a:r>
              <a:rPr lang="en-US" altLang="ko-KR" sz="1200" b="1" dirty="0"/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1560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MFCC(Mel-Frequency Cepstral Coefficient)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는 오디오 신호에서 추출할 수 있는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feature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소리의 고유한 특징을 나타내는 수치</a:t>
            </a:r>
            <a:endParaRPr lang="en-US" altLang="ko-KR" b="0" i="0" dirty="0">
              <a:solidFill>
                <a:srgbClr val="000000"/>
              </a:solidFill>
              <a:effectLst/>
              <a:latin typeface="noto"/>
            </a:endParaRPr>
          </a:p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데이터셋은 녹화를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4kHz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로 다시 </a:t>
            </a:r>
            <a:r>
              <a:rPr lang="ko-KR" altLang="en-US" b="0" i="0" dirty="0" err="1">
                <a:solidFill>
                  <a:srgbClr val="000000"/>
                </a:solidFill>
                <a:effectLst/>
                <a:latin typeface="noto"/>
              </a:rPr>
              <a:t>샘플링하여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 전기적 간섭 및 기타 백그라운드 노이즈를 제거합니다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  <a:br>
              <a:rPr lang="ko-KR" altLang="en-US" dirty="0"/>
            </a:b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차단 주파수가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80Hz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이고 필터 순서가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10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인 하이패스 필터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a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적용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9054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결과를 분석하면 제안된 모델이 반복 모델과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CNN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"/>
              </a:rPr>
              <a:t>모델을 능가할 수 있었음이 분명하다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750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b="0" i="0" dirty="0">
                <a:effectLst/>
                <a:latin typeface="Inter"/>
              </a:rPr>
              <a:t>포르투갈과 그리스의 두 연구팀이 만들었습니다</a:t>
            </a:r>
            <a:r>
              <a:rPr lang="en-US" altLang="ko-KR" b="0" i="0" dirty="0">
                <a:effectLst/>
                <a:latin typeface="Inter"/>
              </a:rPr>
              <a:t>. </a:t>
            </a:r>
          </a:p>
          <a:p>
            <a:r>
              <a:rPr lang="ko-KR" altLang="en-US" b="0" i="0" dirty="0">
                <a:effectLst/>
                <a:latin typeface="Inter"/>
              </a:rPr>
              <a:t>여기에는 </a:t>
            </a:r>
            <a:r>
              <a:rPr lang="en-US" altLang="ko-KR" b="0" i="0" dirty="0">
                <a:effectLst/>
                <a:latin typeface="Inter"/>
              </a:rPr>
              <a:t>10</a:t>
            </a:r>
            <a:r>
              <a:rPr lang="ko-KR" altLang="en-US" b="0" i="0" dirty="0">
                <a:effectLst/>
                <a:latin typeface="Inter"/>
              </a:rPr>
              <a:t>초에서 </a:t>
            </a:r>
            <a:r>
              <a:rPr lang="en-US" altLang="ko-KR" b="0" i="0" dirty="0">
                <a:effectLst/>
                <a:latin typeface="Inter"/>
              </a:rPr>
              <a:t>90</a:t>
            </a:r>
            <a:r>
              <a:rPr lang="ko-KR" altLang="en-US" b="0" i="0" dirty="0">
                <a:effectLst/>
                <a:latin typeface="Inter"/>
              </a:rPr>
              <a:t>초까지 다양한 길이의 주석이 달린 </a:t>
            </a:r>
            <a:r>
              <a:rPr lang="en-US" altLang="ko-KR" b="0" i="0" dirty="0">
                <a:effectLst/>
                <a:latin typeface="Inter"/>
              </a:rPr>
              <a:t>920</a:t>
            </a:r>
            <a:r>
              <a:rPr lang="ko-KR" altLang="en-US" b="0" i="0" dirty="0">
                <a:effectLst/>
                <a:latin typeface="Inter"/>
              </a:rPr>
              <a:t>개의 녹음이 포함됩니다</a:t>
            </a:r>
            <a:r>
              <a:rPr lang="en-US" altLang="ko-KR" b="0" i="0" dirty="0">
                <a:effectLst/>
                <a:latin typeface="Inter"/>
              </a:rPr>
              <a:t>. 126</a:t>
            </a:r>
            <a:r>
              <a:rPr lang="ko-KR" altLang="en-US" b="0" i="0" dirty="0">
                <a:effectLst/>
                <a:latin typeface="Inter"/>
              </a:rPr>
              <a:t>명의 환자</a:t>
            </a:r>
            <a:endParaRPr lang="en-US" altLang="ko-KR" b="0" i="0" dirty="0">
              <a:effectLst/>
              <a:latin typeface="Inter"/>
            </a:endParaRPr>
          </a:p>
          <a:p>
            <a:endParaRPr lang="en-US" altLang="ko-KR" b="0" i="0" dirty="0">
              <a:effectLst/>
              <a:latin typeface="Inter"/>
            </a:endParaRPr>
          </a:p>
          <a:p>
            <a:r>
              <a:rPr lang="en-US" altLang="ko-KR" b="0" i="0" dirty="0">
                <a:effectLst/>
                <a:latin typeface="Inter"/>
              </a:rPr>
              <a:t>6898</a:t>
            </a:r>
            <a:r>
              <a:rPr lang="ko-KR" altLang="en-US" b="0" i="0" dirty="0">
                <a:effectLst/>
                <a:latin typeface="Inter"/>
              </a:rPr>
              <a:t>개의 호흡 주기를 포함하는 총 </a:t>
            </a:r>
            <a:r>
              <a:rPr lang="en-US" altLang="ko-KR" b="0" i="0" dirty="0">
                <a:effectLst/>
                <a:latin typeface="Inter"/>
              </a:rPr>
              <a:t>5.5</a:t>
            </a:r>
            <a:r>
              <a:rPr lang="ko-KR" altLang="en-US" b="0" i="0" dirty="0">
                <a:effectLst/>
                <a:latin typeface="Inter"/>
              </a:rPr>
              <a:t>시간의 기록이 있습니다</a:t>
            </a:r>
            <a:r>
              <a:rPr lang="en-US" altLang="ko-KR" b="0" i="0" dirty="0">
                <a:effectLst/>
                <a:latin typeface="Inter"/>
              </a:rPr>
              <a:t>.</a:t>
            </a:r>
          </a:p>
          <a:p>
            <a:endParaRPr lang="en-US" altLang="ko-KR" b="0" i="0" dirty="0">
              <a:effectLst/>
              <a:latin typeface="Inter"/>
            </a:endParaRPr>
          </a:p>
          <a:p>
            <a:r>
              <a:rPr lang="ko-KR" altLang="en-US" b="0" i="0" dirty="0">
                <a:effectLst/>
                <a:latin typeface="Inter"/>
              </a:rPr>
              <a:t>데이터에는 깨끗한 호흡음과 실제 생활 조건을 </a:t>
            </a:r>
            <a:r>
              <a:rPr lang="ko-KR" altLang="en-US" b="0" i="0" dirty="0" err="1">
                <a:effectLst/>
                <a:latin typeface="Inter"/>
              </a:rPr>
              <a:t>시뮬레이션하는</a:t>
            </a:r>
            <a:r>
              <a:rPr lang="ko-KR" altLang="en-US" b="0" i="0" dirty="0">
                <a:effectLst/>
                <a:latin typeface="Inter"/>
              </a:rPr>
              <a:t> 시끄러운 녹음이 모두 포함</a:t>
            </a:r>
            <a:endParaRPr lang="en-US" altLang="ko-KR" b="0" i="0" dirty="0">
              <a:effectLst/>
              <a:latin typeface="Inter"/>
            </a:endParaRPr>
          </a:p>
          <a:p>
            <a:endParaRPr lang="en-US" altLang="ko-KR" b="0" i="0" dirty="0">
              <a:effectLst/>
              <a:latin typeface="Inter"/>
            </a:endParaRPr>
          </a:p>
          <a:p>
            <a:r>
              <a:rPr lang="en-US" altLang="ko-KR" b="0" i="0" dirty="0">
                <a:effectLst/>
                <a:latin typeface="Inter"/>
              </a:rPr>
              <a:t> </a:t>
            </a:r>
            <a:r>
              <a:rPr lang="ko-KR" altLang="en-US" b="0" i="0" dirty="0">
                <a:effectLst/>
                <a:latin typeface="Inter"/>
              </a:rPr>
              <a:t>환자는 어린이</a:t>
            </a:r>
            <a:r>
              <a:rPr lang="en-US" altLang="ko-KR" b="0" i="0" dirty="0">
                <a:effectLst/>
                <a:latin typeface="Inter"/>
              </a:rPr>
              <a:t>, </a:t>
            </a:r>
            <a:r>
              <a:rPr lang="ko-KR" altLang="en-US" b="0" i="0" dirty="0">
                <a:effectLst/>
                <a:latin typeface="Inter"/>
              </a:rPr>
              <a:t>성인 및 노인과 같은 모든 연령대에 걸쳐 있습니다</a:t>
            </a:r>
            <a:r>
              <a:rPr lang="en-US" altLang="ko-KR" b="0" i="0" dirty="0">
                <a:effectLst/>
                <a:latin typeface="Inter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0416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0" y="741363"/>
            <a:ext cx="4953000" cy="37147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1.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환자 번호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( 101,102,...,226 )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2.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기록 색인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3.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가슴 위치 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     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Roboto" pitchFamily="2" charset="0"/>
              </a:rPr>
              <a:t>ㅏ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기관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Tc )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    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전방 좌측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Al )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    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씨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앞쪽 오른쪽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Roboto" pitchFamily="2" charset="0"/>
              </a:rPr>
              <a:t>Ar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)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    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디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후방 왼쪽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Pl )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    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이자형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뒤 오른쪽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Roboto" pitchFamily="2" charset="0"/>
              </a:rPr>
              <a:t>Pr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)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    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Roboto" pitchFamily="2" charset="0"/>
              </a:rPr>
              <a:t>에프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측면 왼쪽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Roboto" pitchFamily="2" charset="0"/>
              </a:rPr>
              <a:t>Ll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)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     g.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측면 오른쪽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Lr )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4.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획득 모드 </a:t>
            </a:r>
          </a:p>
          <a:p>
            <a:pPr algn="l"/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     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Roboto" pitchFamily="2" charset="0"/>
              </a:rPr>
              <a:t>ㅏ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순차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/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단일 채널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Roboto" pitchFamily="2" charset="0"/>
              </a:rPr>
              <a:t>sc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), 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    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비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. 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동시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/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다중 채널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 mc )</a:t>
            </a:r>
          </a:p>
          <a:p>
            <a:pPr algn="l"/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5.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녹음 장비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(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Roboto" pitchFamily="2" charset="0"/>
              </a:rPr>
              <a:t>청진기 종류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Roboto" pitchFamily="2" charset="0"/>
              </a:rPr>
              <a:t>)</a:t>
            </a:r>
            <a:endParaRPr lang="ko-KR" altLang="en-US" b="0" i="0" dirty="0">
              <a:solidFill>
                <a:srgbClr val="333333"/>
              </a:solidFill>
              <a:effectLst/>
              <a:latin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8245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3"/>
          <p:cNvSpPr>
            <a:spLocks noChangeArrowheads="1"/>
          </p:cNvSpPr>
          <p:nvPr/>
        </p:nvSpPr>
        <p:spPr bwMode="auto">
          <a:xfrm flipV="1">
            <a:off x="6" y="12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5" name="Rectangle 25"/>
          <p:cNvSpPr>
            <a:spLocks noChangeArrowheads="1"/>
          </p:cNvSpPr>
          <p:nvPr/>
        </p:nvSpPr>
        <p:spPr bwMode="auto">
          <a:xfrm flipV="1">
            <a:off x="6" y="115895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6" name="Rectangle 26"/>
          <p:cNvSpPr>
            <a:spLocks noChangeArrowheads="1"/>
          </p:cNvSpPr>
          <p:nvPr/>
        </p:nvSpPr>
        <p:spPr bwMode="auto">
          <a:xfrm flipV="1">
            <a:off x="6" y="231782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7" name="Rectangle 27"/>
          <p:cNvSpPr>
            <a:spLocks noChangeArrowheads="1"/>
          </p:cNvSpPr>
          <p:nvPr/>
        </p:nvSpPr>
        <p:spPr bwMode="auto">
          <a:xfrm flipV="1">
            <a:off x="6" y="347674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8" name="Rectangle 28"/>
          <p:cNvSpPr>
            <a:spLocks noChangeArrowheads="1"/>
          </p:cNvSpPr>
          <p:nvPr/>
        </p:nvSpPr>
        <p:spPr bwMode="auto">
          <a:xfrm flipV="1">
            <a:off x="6" y="463554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9" name="Rectangle 29"/>
          <p:cNvSpPr>
            <a:spLocks noChangeArrowheads="1"/>
          </p:cNvSpPr>
          <p:nvPr/>
        </p:nvSpPr>
        <p:spPr bwMode="auto">
          <a:xfrm flipV="1">
            <a:off x="6" y="579446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0" name="Rectangle 30"/>
          <p:cNvSpPr>
            <a:spLocks noChangeArrowheads="1"/>
          </p:cNvSpPr>
          <p:nvPr/>
        </p:nvSpPr>
        <p:spPr bwMode="auto">
          <a:xfrm flipV="1">
            <a:off x="6" y="695336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1" name="Rectangle 31"/>
          <p:cNvSpPr>
            <a:spLocks noChangeArrowheads="1"/>
          </p:cNvSpPr>
          <p:nvPr/>
        </p:nvSpPr>
        <p:spPr bwMode="auto">
          <a:xfrm flipV="1">
            <a:off x="6" y="811219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2" name="Rectangle 32"/>
          <p:cNvSpPr>
            <a:spLocks noChangeArrowheads="1"/>
          </p:cNvSpPr>
          <p:nvPr/>
        </p:nvSpPr>
        <p:spPr bwMode="auto">
          <a:xfrm flipV="1">
            <a:off x="6" y="927107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3" name="Rectangle 33"/>
          <p:cNvSpPr>
            <a:spLocks noChangeArrowheads="1"/>
          </p:cNvSpPr>
          <p:nvPr/>
        </p:nvSpPr>
        <p:spPr bwMode="auto">
          <a:xfrm flipV="1">
            <a:off x="6" y="1042999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14" name="Rectangle 34"/>
          <p:cNvSpPr>
            <a:spLocks noChangeArrowheads="1"/>
          </p:cNvSpPr>
          <p:nvPr/>
        </p:nvSpPr>
        <p:spPr bwMode="auto">
          <a:xfrm flipV="1">
            <a:off x="6" y="1158883"/>
            <a:ext cx="8496301" cy="36511"/>
          </a:xfrm>
          <a:prstGeom prst="rect">
            <a:avLst/>
          </a:prstGeom>
          <a:gradFill rotWithShape="1">
            <a:gsLst>
              <a:gs pos="0">
                <a:srgbClr val="3399FF">
                  <a:alpha val="50000"/>
                </a:srgbClr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pic>
        <p:nvPicPr>
          <p:cNvPr id="15" name="Picture 18" descr="Emblem_02"/>
          <p:cNvPicPr>
            <a:picLocks noChangeAspect="1" noChangeArrowheads="1"/>
          </p:cNvPicPr>
          <p:nvPr/>
        </p:nvPicPr>
        <p:blipFill>
          <a:blip r:embed="rId2" cstate="print"/>
          <a:srcRect l="15874" t="14815" r="16049" b="14992"/>
          <a:stretch>
            <a:fillRect/>
          </a:stretch>
        </p:blipFill>
        <p:spPr bwMode="auto">
          <a:xfrm>
            <a:off x="8251839" y="134964"/>
            <a:ext cx="892175" cy="917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Text Box 8"/>
          <p:cNvSpPr txBox="1">
            <a:spLocks noChangeArrowheads="1"/>
          </p:cNvSpPr>
          <p:nvPr/>
        </p:nvSpPr>
        <p:spPr bwMode="auto">
          <a:xfrm>
            <a:off x="4298087" y="393720"/>
            <a:ext cx="4018329" cy="4224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8354" tIns="49179" rIns="98354" bIns="49179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i="1" dirty="0">
                <a:solidFill>
                  <a:srgbClr val="29292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 Black" pitchFamily="34" charset="0"/>
                <a:ea typeface="굴림" pitchFamily="50" charset="-127"/>
                <a:cs typeface="+mn-cs"/>
              </a:rPr>
              <a:t>Sungkyunkwan University</a:t>
            </a:r>
          </a:p>
        </p:txBody>
      </p:sp>
      <p:sp>
        <p:nvSpPr>
          <p:cNvPr id="17" name="Rectangle 27"/>
          <p:cNvSpPr>
            <a:spLocks noChangeArrowheads="1"/>
          </p:cNvSpPr>
          <p:nvPr/>
        </p:nvSpPr>
        <p:spPr bwMode="auto">
          <a:xfrm>
            <a:off x="0" y="6564320"/>
            <a:ext cx="9144000" cy="293686"/>
          </a:xfrm>
          <a:prstGeom prst="rect">
            <a:avLst/>
          </a:prstGeom>
          <a:gradFill rotWithShape="1">
            <a:gsLst>
              <a:gs pos="0">
                <a:srgbClr val="6666FF"/>
              </a:gs>
              <a:gs pos="100000">
                <a:srgbClr val="2F2F76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r" eaLnBrk="1" latinLnBrk="1" hangingPunct="1">
              <a:defRPr/>
            </a:pPr>
            <a:r>
              <a:rPr lang="en-US" altLang="ko-KR" sz="1700" b="1" i="1" dirty="0">
                <a:solidFill>
                  <a:schemeClr val="bg1"/>
                </a:solidFill>
                <a:latin typeface="Calibri" panose="020F0502020204030204" pitchFamily="34" charset="0"/>
              </a:rPr>
              <a:t>Copyright 2000-2022 Superintelligence Laboratory    </a:t>
            </a:r>
            <a:r>
              <a:rPr lang="en-US" altLang="ko-KR" sz="1700" b="1" i="1" dirty="0">
                <a:solidFill>
                  <a:srgbClr val="FFFFFF"/>
                </a:solidFill>
                <a:latin typeface="Calibri" panose="020F0502020204030204" pitchFamily="34" charset="0"/>
              </a:rPr>
              <a:t>      </a:t>
            </a:r>
            <a:endParaRPr lang="en-US" altLang="ko-KR" sz="1700" b="1" i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8" name="Rectangle 37"/>
          <p:cNvSpPr>
            <a:spLocks noChangeArrowheads="1"/>
          </p:cNvSpPr>
          <p:nvPr/>
        </p:nvSpPr>
        <p:spPr bwMode="auto">
          <a:xfrm flipV="1">
            <a:off x="0" y="3652846"/>
            <a:ext cx="9144000" cy="17460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8354" tIns="49179" rIns="98354" bIns="49179" anchor="ctr"/>
          <a:lstStyle/>
          <a:p>
            <a:pPr eaLnBrk="1" hangingPunct="1">
              <a:defRPr/>
            </a:pPr>
            <a:endParaRPr lang="en-US" altLang="ko-KR" dirty="0">
              <a:latin typeface="Calibri" pitchFamily="34" charset="0"/>
              <a:ea typeface="굴림" pitchFamily="34" charset="-127"/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2" y="1676400"/>
            <a:ext cx="8001000" cy="1524000"/>
          </a:xfrm>
        </p:spPr>
        <p:txBody>
          <a:bodyPr anchor="ctr">
            <a:normAutofit/>
          </a:bodyPr>
          <a:lstStyle>
            <a:lvl1pPr algn="ctr">
              <a:defRPr sz="27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4" y="4114801"/>
            <a:ext cx="7239001" cy="2057400"/>
          </a:xfrm>
        </p:spPr>
        <p:txBody>
          <a:bodyPr>
            <a:normAutofit/>
          </a:bodyPr>
          <a:lstStyle>
            <a:lvl1pPr marL="0" indent="0" algn="ctr">
              <a:buNone/>
              <a:defRPr sz="2100" i="1">
                <a:solidFill>
                  <a:schemeClr val="tx1"/>
                </a:solidFill>
              </a:defRPr>
            </a:lvl1pPr>
            <a:lvl2pPr marL="4917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835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753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671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588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506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424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34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/>
          <p:cNvSpPr>
            <a:spLocks noChangeArrowheads="1"/>
          </p:cNvSpPr>
          <p:nvPr/>
        </p:nvSpPr>
        <p:spPr bwMode="auto">
          <a:xfrm>
            <a:off x="0" y="6576241"/>
            <a:ext cx="9144000" cy="293686"/>
          </a:xfrm>
          <a:prstGeom prst="rect">
            <a:avLst/>
          </a:prstGeom>
          <a:gradFill rotWithShape="1">
            <a:gsLst>
              <a:gs pos="0">
                <a:srgbClr val="6666FF"/>
              </a:gs>
              <a:gs pos="100000">
                <a:srgbClr val="2F2F76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latinLnBrk="1" hangingPunct="1">
              <a:defRPr/>
            </a:pPr>
            <a:r>
              <a:rPr lang="en-US" altLang="ko-KR" sz="1700" b="1" i="1" dirty="0">
                <a:solidFill>
                  <a:schemeClr val="bg1"/>
                </a:solidFill>
                <a:latin typeface="Calibri" panose="020F0502020204030204" pitchFamily="34" charset="0"/>
              </a:rPr>
              <a:t>Superintelligence Laboratory </a:t>
            </a:r>
            <a:fld id="{E51E446E-DB43-45AB-9E65-EA548FE14584}" type="slidenum">
              <a:rPr lang="en-US" altLang="ko-KR" sz="1700" smtClean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pPr algn="r" eaLnBrk="1" latinLnBrk="1" hangingPunct="1">
                <a:defRPr/>
              </a:pPr>
              <a:t>‹#›</a:t>
            </a:fld>
            <a:r>
              <a:rPr lang="en-US" altLang="ko-KR" sz="1700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/11</a:t>
            </a:r>
          </a:p>
        </p:txBody>
      </p:sp>
      <p:pic>
        <p:nvPicPr>
          <p:cNvPr id="5" name="Picture 17" descr="n_logo"/>
          <p:cNvPicPr>
            <a:picLocks noChangeAspect="1" noChangeArrowheads="1"/>
          </p:cNvPicPr>
          <p:nvPr/>
        </p:nvPicPr>
        <p:blipFill>
          <a:blip r:embed="rId2" cstate="print"/>
          <a:srcRect l="14221" t="20917" r="14311" b="21204"/>
          <a:stretch>
            <a:fillRect/>
          </a:stretch>
        </p:blipFill>
        <p:spPr bwMode="auto">
          <a:xfrm>
            <a:off x="11" y="22"/>
            <a:ext cx="1547814" cy="393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21"/>
          <p:cNvSpPr>
            <a:spLocks noChangeArrowheads="1"/>
          </p:cNvSpPr>
          <p:nvPr/>
        </p:nvSpPr>
        <p:spPr bwMode="auto">
          <a:xfrm flipV="1">
            <a:off x="0" y="6553216"/>
            <a:ext cx="9144000" cy="17468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>
                  <a:alpha val="50000"/>
                </a:schemeClr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8354" tIns="49179" rIns="98354" bIns="49179" anchor="ctr"/>
          <a:lstStyle/>
          <a:p>
            <a:pPr eaLnBrk="1" latinLnBrk="1" hangingPunct="1">
              <a:defRPr/>
            </a:pPr>
            <a:endParaRPr lang="en-US" altLang="ko-KR" dirty="0">
              <a:latin typeface="Calibri" pitchFamily="34" charset="0"/>
              <a:ea typeface="굴림" pitchFamily="34" charset="-127"/>
              <a:cs typeface="Arial" charset="0"/>
            </a:endParaRPr>
          </a:p>
        </p:txBody>
      </p:sp>
      <p:sp>
        <p:nvSpPr>
          <p:cNvPr id="7" name="Rectangle 20"/>
          <p:cNvSpPr>
            <a:spLocks noChangeArrowheads="1"/>
          </p:cNvSpPr>
          <p:nvPr/>
        </p:nvSpPr>
        <p:spPr bwMode="auto">
          <a:xfrm flipV="1">
            <a:off x="323857" y="1295412"/>
            <a:ext cx="8820150" cy="36511"/>
          </a:xfrm>
          <a:prstGeom prst="rect">
            <a:avLst/>
          </a:prstGeom>
          <a:gradFill rotWithShape="1">
            <a:gsLst>
              <a:gs pos="0">
                <a:srgbClr val="6600CC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8" name="Rectangle 20"/>
          <p:cNvSpPr>
            <a:spLocks noChangeArrowheads="1"/>
          </p:cNvSpPr>
          <p:nvPr/>
        </p:nvSpPr>
        <p:spPr bwMode="auto">
          <a:xfrm flipV="1">
            <a:off x="323857" y="1295412"/>
            <a:ext cx="8820150" cy="36511"/>
          </a:xfrm>
          <a:prstGeom prst="rect">
            <a:avLst/>
          </a:prstGeom>
          <a:gradFill rotWithShape="1">
            <a:gsLst>
              <a:gs pos="0">
                <a:srgbClr val="6600CC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400" baseline="0"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buSzPct val="85000"/>
              <a:defRPr sz="1800"/>
            </a:lvl2pPr>
            <a:lvl3pPr>
              <a:buSzPct val="100000"/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4" y="152401"/>
            <a:ext cx="8610600" cy="1143000"/>
          </a:xfrm>
          <a:prstGeom prst="rect">
            <a:avLst/>
          </a:prstGeom>
        </p:spPr>
        <p:txBody>
          <a:bodyPr vert="horz" lIns="98354" tIns="49179" rIns="98354" bIns="49179" rtlCol="0" anchor="b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4" y="1676400"/>
            <a:ext cx="86106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8354" tIns="49179" rIns="98354" bIns="491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altLang="ko-KR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356370"/>
            <a:ext cx="2133600" cy="365123"/>
          </a:xfrm>
          <a:prstGeom prst="rect">
            <a:avLst/>
          </a:prstGeom>
        </p:spPr>
        <p:txBody>
          <a:bodyPr vert="horz" wrap="square" lIns="98354" tIns="49179" rIns="98354" bIns="49179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itchFamily="34" charset="0"/>
                <a:ea typeface="굴림" pitchFamily="34" charset="-127"/>
                <a:cs typeface="Arial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2" y="6356370"/>
            <a:ext cx="2895600" cy="365123"/>
          </a:xfrm>
          <a:prstGeom prst="rect">
            <a:avLst/>
          </a:prstGeom>
        </p:spPr>
        <p:txBody>
          <a:bodyPr vert="horz" wrap="square" lIns="98354" tIns="49179" rIns="98354" bIns="49179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Calibri" pitchFamily="34" charset="0"/>
                <a:ea typeface="굴림" pitchFamily="34" charset="-127"/>
                <a:cs typeface="Arial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1" y="6356370"/>
            <a:ext cx="2133600" cy="365123"/>
          </a:xfrm>
          <a:prstGeom prst="rect">
            <a:avLst/>
          </a:prstGeom>
        </p:spPr>
        <p:txBody>
          <a:bodyPr vert="horz" wrap="square" lIns="98354" tIns="49179" rIns="98354" bIns="49179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itchFamily="34" charset="0"/>
                <a:ea typeface="굴림" charset="-127"/>
                <a:cs typeface="Arial" charset="0"/>
              </a:defRPr>
            </a:lvl1pPr>
          </a:lstStyle>
          <a:p>
            <a:fld id="{71BC8016-191E-433D-A674-368F22941D9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031" name="Rectangle 27"/>
          <p:cNvSpPr>
            <a:spLocks noChangeArrowheads="1"/>
          </p:cNvSpPr>
          <p:nvPr/>
        </p:nvSpPr>
        <p:spPr bwMode="auto">
          <a:xfrm>
            <a:off x="0" y="6564320"/>
            <a:ext cx="9144000" cy="293686"/>
          </a:xfrm>
          <a:prstGeom prst="rect">
            <a:avLst/>
          </a:prstGeom>
          <a:gradFill rotWithShape="1">
            <a:gsLst>
              <a:gs pos="0">
                <a:srgbClr val="6666FF"/>
              </a:gs>
              <a:gs pos="100000">
                <a:srgbClr val="2F2F76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8742363" algn="r"/>
              </a:tabLs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latinLnBrk="1" hangingPunct="1">
              <a:defRPr/>
            </a:pPr>
            <a:r>
              <a:rPr lang="en-US" altLang="ko-KR" sz="1200" b="1" i="1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	</a:t>
            </a:r>
            <a:r>
              <a:rPr lang="en-US" altLang="ko-KR" sz="1700" b="1" i="1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 </a:t>
            </a:r>
            <a:r>
              <a:rPr lang="en-US" altLang="ko-KR" sz="1700" b="1" i="1" dirty="0">
                <a:solidFill>
                  <a:schemeClr val="bg1"/>
                </a:solidFill>
                <a:latin typeface="Calibri" panose="020F0502020204030204" pitchFamily="34" charset="0"/>
              </a:rPr>
              <a:t>Superintelligence Laboratory </a:t>
            </a:r>
            <a:fld id="{7EC55666-D18A-4060-B877-A41D9E7BE456}" type="slidenum">
              <a:rPr lang="en-US" altLang="ko-KR" sz="1700" smtClean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pPr eaLnBrk="1" latinLnBrk="1" hangingPunct="1">
                <a:defRPr/>
              </a:pPr>
              <a:t>‹#›</a:t>
            </a:fld>
            <a:r>
              <a:rPr lang="en-US" altLang="ko-KR" sz="1700" dirty="0">
                <a:solidFill>
                  <a:srgbClr val="FFFFFF"/>
                </a:solidFill>
                <a:latin typeface="Calibri" pitchFamily="34" charset="0"/>
                <a:ea typeface="굴림" charset="-127"/>
              </a:rPr>
              <a:t>/</a:t>
            </a:r>
          </a:p>
        </p:txBody>
      </p:sp>
      <p:pic>
        <p:nvPicPr>
          <p:cNvPr id="1032" name="Picture 17" descr="n_logo"/>
          <p:cNvPicPr>
            <a:picLocks noChangeAspect="1" noChangeArrowheads="1"/>
          </p:cNvPicPr>
          <p:nvPr/>
        </p:nvPicPr>
        <p:blipFill>
          <a:blip r:embed="rId4" cstate="print"/>
          <a:srcRect l="14221" t="20917" r="14311" b="21204"/>
          <a:stretch>
            <a:fillRect/>
          </a:stretch>
        </p:blipFill>
        <p:spPr bwMode="auto">
          <a:xfrm>
            <a:off x="11" y="22"/>
            <a:ext cx="1547814" cy="393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Rectangle 21"/>
          <p:cNvSpPr>
            <a:spLocks noChangeArrowheads="1"/>
          </p:cNvSpPr>
          <p:nvPr/>
        </p:nvSpPr>
        <p:spPr bwMode="auto">
          <a:xfrm flipV="1">
            <a:off x="0" y="6553216"/>
            <a:ext cx="9144000" cy="17468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50000">
                <a:schemeClr val="folHlink">
                  <a:alpha val="50000"/>
                </a:schemeClr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8354" tIns="49179" rIns="98354" bIns="49179" anchor="ctr"/>
          <a:lstStyle/>
          <a:p>
            <a:pPr eaLnBrk="1" latinLnBrk="1" hangingPunct="1">
              <a:defRPr/>
            </a:pPr>
            <a:endParaRPr lang="en-US" altLang="ko-KR" dirty="0">
              <a:latin typeface="Calibri" pitchFamily="34" charset="0"/>
              <a:ea typeface="굴림" pitchFamily="34" charset="-127"/>
              <a:cs typeface="Arial" charset="0"/>
            </a:endParaRPr>
          </a:p>
        </p:txBody>
      </p:sp>
      <p:sp>
        <p:nvSpPr>
          <p:cNvPr id="1034" name="Rectangle 20"/>
          <p:cNvSpPr>
            <a:spLocks noChangeArrowheads="1"/>
          </p:cNvSpPr>
          <p:nvPr/>
        </p:nvSpPr>
        <p:spPr bwMode="auto">
          <a:xfrm flipV="1">
            <a:off x="323857" y="1295412"/>
            <a:ext cx="8820150" cy="36511"/>
          </a:xfrm>
          <a:prstGeom prst="rect">
            <a:avLst/>
          </a:prstGeom>
          <a:gradFill rotWithShape="1">
            <a:gsLst>
              <a:gs pos="0">
                <a:srgbClr val="6600CC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lIns="98354" tIns="49179" rIns="98354" bIns="49179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latinLnBrk="1" hangingPunct="1">
              <a:defRPr/>
            </a:pPr>
            <a:endParaRPr lang="en-US" altLang="ko-KR" dirty="0">
              <a:latin typeface="Calibri" panose="020F0502020204030204" pitchFamily="34" charset="0"/>
              <a:ea typeface="굴림" panose="020B0600000101010101" pitchFamily="50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ransition>
    <p:fade thruBlk="1"/>
  </p:transition>
  <p:hf sldNum="0" hdr="0" ft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sz="3400" b="1" i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Arial" pitchFamily="34" charset="0"/>
          <a:ea typeface="+mj-ea"/>
          <a:cs typeface="Arial" pitchFamily="34" charset="0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5pPr>
      <a:lvl6pPr marL="491777"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6pPr>
      <a:lvl7pPr marL="983556"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7pPr>
      <a:lvl8pPr marL="1475336"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8pPr>
      <a:lvl9pPr marL="1967117" algn="l" rtl="0" eaLnBrk="1" fontAlgn="base" latinLnBrk="1" hangingPunct="1">
        <a:spcBef>
          <a:spcPct val="0"/>
        </a:spcBef>
        <a:spcAft>
          <a:spcPct val="0"/>
        </a:spcAft>
        <a:defRPr sz="3600" b="1" i="1">
          <a:solidFill>
            <a:schemeClr val="tx1"/>
          </a:solidFill>
          <a:latin typeface="Arial" pitchFamily="34" charset="0"/>
          <a:cs typeface="Arial" pitchFamily="34" charset="0"/>
        </a:defRPr>
      </a:lvl9pPr>
    </p:titleStyle>
    <p:bodyStyle>
      <a:lvl1pPr marL="368831" indent="-368831" algn="l" rtl="0" eaLnBrk="1" fontAlgn="base" latinLnBrk="1" hangingPunct="1">
        <a:spcBef>
          <a:spcPct val="20000"/>
        </a:spcBef>
        <a:spcAft>
          <a:spcPct val="0"/>
        </a:spcAft>
        <a:buSzPct val="80000"/>
        <a:buFont typeface="Wingdings 2" pitchFamily="18" charset="2"/>
        <a:buChar char=""/>
        <a:defRPr sz="20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1pPr>
      <a:lvl2pPr marL="799141" indent="-307363" algn="l" rtl="0" eaLnBrk="1" fontAlgn="base" latinLnBrk="1" hangingPunct="1">
        <a:spcBef>
          <a:spcPct val="20000"/>
        </a:spcBef>
        <a:spcAft>
          <a:spcPct val="0"/>
        </a:spcAft>
        <a:buClr>
          <a:srgbClr val="7F7F7F"/>
        </a:buClr>
        <a:buSzPct val="50000"/>
        <a:buFont typeface="Arial" pitchFamily="34" charset="0"/>
        <a:buChar char="►"/>
        <a:defRPr sz="18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2pPr>
      <a:lvl3pPr marL="1229448" indent="-245887" algn="l" rtl="0" eaLnBrk="1" fontAlgn="base" latinLnBrk="1" hangingPunct="1">
        <a:spcBef>
          <a:spcPct val="20000"/>
        </a:spcBef>
        <a:spcAft>
          <a:spcPct val="0"/>
        </a:spcAft>
        <a:buClr>
          <a:srgbClr val="7F7F7F"/>
        </a:buClr>
        <a:buFont typeface="Wingdings" pitchFamily="2" charset="2"/>
        <a:buChar char=""/>
        <a:defRPr sz="16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3pPr>
      <a:lvl4pPr marL="1721230" indent="-245887" algn="l" rtl="0" eaLnBrk="1" fontAlgn="base" latinLnBrk="1" hangingPunct="1">
        <a:spcBef>
          <a:spcPct val="20000"/>
        </a:spcBef>
        <a:spcAft>
          <a:spcPct val="0"/>
        </a:spcAft>
        <a:buClr>
          <a:srgbClr val="7F7F7F"/>
        </a:buClr>
        <a:buFont typeface="Arial" pitchFamily="34" charset="0"/>
        <a:buChar char="•"/>
        <a:defRPr sz="14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4pPr>
      <a:lvl5pPr marL="2213004" indent="-245887" algn="l" rtl="0" eaLnBrk="1" fontAlgn="base" latinLnBrk="1" hangingPunct="1">
        <a:spcBef>
          <a:spcPct val="20000"/>
        </a:spcBef>
        <a:spcAft>
          <a:spcPct val="0"/>
        </a:spcAft>
        <a:buClr>
          <a:srgbClr val="558ED5"/>
        </a:buClr>
        <a:buFont typeface="Wingdings 2" pitchFamily="18" charset="2"/>
        <a:buChar char=""/>
        <a:defRPr sz="1200" kern="1200">
          <a:solidFill>
            <a:schemeClr val="tx1"/>
          </a:solidFill>
          <a:latin typeface="Arial" pitchFamily="34" charset="0"/>
          <a:ea typeface="가는둥근제목체" pitchFamily="18" charset="-127"/>
          <a:cs typeface="가는둥근제목체" pitchFamily="18" charset="-127"/>
        </a:defRPr>
      </a:lvl5pPr>
      <a:lvl6pPr marL="2704781" indent="-245887" algn="l" defTabSz="983556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96563" indent="-245887" algn="l" defTabSz="983556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88342" indent="-245887" algn="l" defTabSz="983556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80121" indent="-245887" algn="l" defTabSz="983556" rtl="0" eaLnBrk="1" latinLnBrk="1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491777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83556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75336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1967117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458894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950673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42450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3934230" algn="l" defTabSz="9835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5102" y="1700808"/>
            <a:ext cx="9144000" cy="1524000"/>
          </a:xfrm>
        </p:spPr>
        <p:txBody>
          <a:bodyPr>
            <a:normAutofit fontScale="90000"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/>
              <a:t>Robust and Interpretable Temporal Convolution Network for Event Detection in Lung Sound Recordings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5616" y="3717032"/>
            <a:ext cx="8848872" cy="2808312"/>
          </a:xfrm>
        </p:spPr>
        <p:txBody>
          <a:bodyPr>
            <a:noAutofit/>
          </a:bodyPr>
          <a:lstStyle/>
          <a:p>
            <a:pPr>
              <a:spcBef>
                <a:spcPts val="200"/>
              </a:spcBef>
            </a:pPr>
            <a:r>
              <a:rPr lang="en-US" altLang="ko-KR" sz="1400" dirty="0" err="1">
                <a:ea typeface="서울남산체 B" pitchFamily="18" charset="-127"/>
                <a:cs typeface="Arial" panose="020B0604020202020204" pitchFamily="34" charset="0"/>
              </a:rPr>
              <a:t>Tharindu</a:t>
            </a:r>
            <a:r>
              <a:rPr lang="en-US" altLang="ko-KR" sz="1400" dirty="0">
                <a:ea typeface="서울남산체 B" pitchFamily="18" charset="-127"/>
                <a:cs typeface="Arial" panose="020B0604020202020204" pitchFamily="34" charset="0"/>
              </a:rPr>
              <a:t> Fernando, </a:t>
            </a:r>
            <a:r>
              <a:rPr lang="en-US" altLang="ko-KR" sz="1400" dirty="0" err="1">
                <a:ea typeface="서울남산체 B" pitchFamily="18" charset="-127"/>
                <a:cs typeface="Arial" panose="020B0604020202020204" pitchFamily="34" charset="0"/>
              </a:rPr>
              <a:t>Sridha</a:t>
            </a:r>
            <a:r>
              <a:rPr lang="en-US" altLang="ko-KR" sz="1400" dirty="0">
                <a:ea typeface="서울남산체 B" pitchFamily="18" charset="-127"/>
                <a:cs typeface="Arial" panose="020B0604020202020204" pitchFamily="34" charset="0"/>
              </a:rPr>
              <a:t> Sridharan, Simon Denman, IEEE</a:t>
            </a:r>
          </a:p>
          <a:p>
            <a:pPr>
              <a:spcBef>
                <a:spcPts val="200"/>
              </a:spcBef>
            </a:pPr>
            <a:r>
              <a:rPr lang="en-US" altLang="ko-KR" sz="1400" dirty="0">
                <a:ea typeface="서울남산체 B" pitchFamily="18" charset="-127"/>
                <a:cs typeface="Arial" panose="020B0604020202020204" pitchFamily="34" charset="0"/>
              </a:rPr>
              <a:t>IEEE Journal of Biomedical and Health Informatics, Volume 26, 2022.</a:t>
            </a:r>
          </a:p>
          <a:p>
            <a:pPr>
              <a:spcBef>
                <a:spcPts val="200"/>
              </a:spcBef>
            </a:pPr>
            <a:endParaRPr lang="en-US" altLang="ko-KR" sz="1400" dirty="0">
              <a:ea typeface="서울남산체 B" pitchFamily="18" charset="-127"/>
              <a:cs typeface="Arial" panose="020B0604020202020204" pitchFamily="34" charset="0"/>
            </a:endParaRPr>
          </a:p>
          <a:p>
            <a:pPr>
              <a:spcBef>
                <a:spcPts val="200"/>
              </a:spcBef>
            </a:pPr>
            <a:endParaRPr lang="en-US" altLang="ko-KR" sz="1400" dirty="0">
              <a:ea typeface="서울남산체 B" pitchFamily="18" charset="-127"/>
              <a:cs typeface="Arial" panose="020B0604020202020204" pitchFamily="34" charset="0"/>
            </a:endParaRPr>
          </a:p>
          <a:p>
            <a:r>
              <a:rPr lang="en-US" altLang="ko-KR" sz="1600" dirty="0">
                <a:ea typeface="서울남산체 B" pitchFamily="18" charset="-127"/>
                <a:cs typeface="Arial" panose="020B0604020202020204" pitchFamily="34" charset="0"/>
              </a:rPr>
              <a:t>2022-09-02</a:t>
            </a:r>
          </a:p>
          <a:p>
            <a:r>
              <a:rPr lang="en-US" altLang="ko-KR" sz="1600" b="1" dirty="0" err="1">
                <a:ea typeface="굴림" pitchFamily="50" charset="-127"/>
              </a:rPr>
              <a:t>Gyurin</a:t>
            </a:r>
            <a:r>
              <a:rPr lang="en-US" altLang="ko-KR" sz="1600" b="1" dirty="0">
                <a:ea typeface="굴림" pitchFamily="50" charset="-127"/>
              </a:rPr>
              <a:t> Byun</a:t>
            </a:r>
          </a:p>
          <a:p>
            <a:r>
              <a:rPr lang="en-US" altLang="ko-KR" sz="1600" dirty="0">
                <a:ea typeface="굴림" pitchFamily="50" charset="-127"/>
              </a:rPr>
              <a:t>Sungkyunkwan University</a:t>
            </a:r>
          </a:p>
          <a:p>
            <a:r>
              <a:rPr lang="en-US" altLang="ko-KR" sz="1600" dirty="0">
                <a:ea typeface="굴림" pitchFamily="50" charset="-127"/>
              </a:rPr>
              <a:t>byungyurin21@g.skku.edu</a:t>
            </a:r>
            <a:endParaRPr lang="ko-KR" altLang="en-US" sz="1700" dirty="0"/>
          </a:p>
        </p:txBody>
      </p:sp>
    </p:spTree>
    <p:extLst>
      <p:ext uri="{BB962C8B-B14F-4D97-AF65-F5344CB8AC3E}">
        <p14:creationId xmlns:p14="http://schemas.microsoft.com/office/powerpoint/2010/main" val="699077416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Public Dataset (3/4)</a:t>
            </a:r>
            <a:endParaRPr lang="en-US" altLang="ko-KR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731692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b="1" dirty="0"/>
              <a:t>ICBHI 2017 Challenge Respiratory Sound Database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The annotation files comprise four columns: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Beginning of respiratory cycle(s)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End of respiratory cycle(s)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Presence/absence of crackles (presence=1, absence=0)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Presence/absence of wheezes (presence=1, absence=0)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endParaRPr lang="en-US" altLang="ko-KR" sz="1600" dirty="0"/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The diagnosis for each subject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b="1" dirty="0"/>
              <a:t>COPD: </a:t>
            </a:r>
            <a:r>
              <a:rPr lang="en-US" altLang="ko-KR" sz="1400" dirty="0"/>
              <a:t>Chronic Obstructive Pulmonary Disease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b="1" dirty="0"/>
              <a:t>LRTI: </a:t>
            </a:r>
            <a:r>
              <a:rPr lang="en-US" altLang="ko-KR" sz="1400" dirty="0"/>
              <a:t>Lower Respiratory Tract Infection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b="1" dirty="0"/>
              <a:t>URTI: </a:t>
            </a:r>
            <a:r>
              <a:rPr lang="en-US" altLang="ko-KR" sz="1400" dirty="0"/>
              <a:t>Upper Respiratory Tract Infection</a:t>
            </a:r>
            <a:endParaRPr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07022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Public Dataset (4/4)</a:t>
            </a:r>
            <a:endParaRPr lang="en-US" altLang="ko-KR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610600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b="1" dirty="0"/>
              <a:t>HF_Lung_V1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This dataset is captured from 279 patients and comprises 9,765 recordings, each of 15 sec duration and captured at 4 kHz</a:t>
            </a:r>
            <a:endParaRPr lang="en-US" altLang="ko-KR" sz="1400" dirty="0"/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Including 9765 15-second audio files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Labels : 34,095 inhalation, 18,349 exhalation, 13,883 continuous adventitious sound (including 8,457 wheeze, 686 stridor and 4,740 rhonchi) and 15,606 discontinuous adventitious sound (all are crackles)</a:t>
            </a:r>
          </a:p>
        </p:txBody>
      </p:sp>
    </p:spTree>
    <p:extLst>
      <p:ext uri="{BB962C8B-B14F-4D97-AF65-F5344CB8AC3E}">
        <p14:creationId xmlns:p14="http://schemas.microsoft.com/office/powerpoint/2010/main" val="3470103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Feature work</a:t>
            </a:r>
            <a:endParaRPr lang="en-US" altLang="ko-KR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731692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Search other public lung sound datasets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Study of dilated convolution and MFCC</a:t>
            </a:r>
          </a:p>
          <a:p>
            <a:pPr marL="0" indent="0">
              <a:lnSpc>
                <a:spcPct val="150000"/>
              </a:lnSpc>
              <a:spcBef>
                <a:spcPts val="300"/>
              </a:spcBef>
              <a:buNone/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404642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Appendix (1/2)</a:t>
            </a:r>
            <a:endParaRPr lang="en-US" altLang="ko-KR" sz="3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D0B1ACC-6C0A-C91E-9417-7AA85F7D3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776" y="2060848"/>
            <a:ext cx="5772447" cy="3543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58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Appendix (2/2)</a:t>
            </a:r>
            <a:endParaRPr lang="en-US" altLang="ko-KR" sz="3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CBA131-2D31-4E35-B5F6-458A2AA3FF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991" y="1893785"/>
            <a:ext cx="6178868" cy="4007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3851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400" dirty="0">
                <a:latin typeface="Arial" charset="0"/>
                <a:ea typeface="굴림" charset="-127"/>
                <a:cs typeface="Arial" charset="0"/>
              </a:rPr>
              <a:t>Presentation Outline</a:t>
            </a:r>
            <a:endParaRPr lang="ko-KR" altLang="en-US" sz="34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610600" cy="4903904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dirty="0"/>
              <a:t>Introduction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2000" dirty="0">
                <a:latin typeface="Arial" charset="0"/>
                <a:ea typeface="굴림" charset="-127"/>
                <a:cs typeface="Arial" charset="0"/>
              </a:rPr>
              <a:t>Proposed Model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2000" dirty="0">
                <a:latin typeface="Arial" charset="0"/>
                <a:ea typeface="굴림" charset="-127"/>
                <a:cs typeface="Arial" charset="0"/>
              </a:rPr>
              <a:t>R</a:t>
            </a:r>
            <a:r>
              <a:rPr lang="en-US" altLang="ko-KR" dirty="0">
                <a:latin typeface="Arial" charset="0"/>
                <a:ea typeface="굴림" charset="-127"/>
                <a:cs typeface="Arial" charset="0"/>
              </a:rPr>
              <a:t>esult</a:t>
            </a:r>
            <a:endParaRPr lang="en-US" altLang="ko-KR" sz="2000" dirty="0">
              <a:latin typeface="Arial" charset="0"/>
              <a:ea typeface="굴림" charset="-127"/>
              <a:cs typeface="Arial" charset="0"/>
            </a:endParaRP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dirty="0"/>
              <a:t>Dataset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74533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Introduction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731692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Inferring breathing cycles (inhalation and exhalation), numerous works have shown how respiratory auscultation can be utilized for disease diagnosis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Interstitial lung fibrosis, congestive heart failure and pneumonia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endParaRPr lang="en-US" altLang="ko-KR" sz="1600" dirty="0"/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Apart from the major limitations being prone to human error and the experience of the doctor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endParaRPr lang="en-US" altLang="ko-KR" sz="1800" dirty="0"/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Long-term monitoring of a single patient’s recordings or comparisons between different patients is practically infeasible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endParaRPr lang="en-US" altLang="ko-KR" sz="1800" dirty="0"/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So, we need for an automated lung sound event detection framework where continuous lung sound recordings can be segmented into discrete events</a:t>
            </a:r>
          </a:p>
          <a:p>
            <a:pPr marL="0" indent="0">
              <a:lnSpc>
                <a:spcPct val="150000"/>
              </a:lnSpc>
              <a:spcBef>
                <a:spcPts val="300"/>
              </a:spcBef>
              <a:buNone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102906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Proposed Model (1/3)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731692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The authors have benchmarked different RNNs and CNN-RNN hybrids for the lung sound event detection task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endParaRPr lang="en-US" altLang="ko-KR" sz="1800" dirty="0"/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They proposed a lightweight, simplified and completely interpretable framework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b="1" dirty="0"/>
              <a:t>Temporal Convolution Networks (TCNs)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endParaRPr lang="en-US" altLang="ko-KR" sz="1600" dirty="0"/>
          </a:p>
          <a:p>
            <a:pPr algn="just"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In general, to extend the </a:t>
            </a:r>
            <a:r>
              <a:rPr lang="en-US" altLang="ko-KR" sz="1800" b="1" dirty="0"/>
              <a:t>receptive field </a:t>
            </a:r>
            <a:r>
              <a:rPr lang="en-US" altLang="ko-KR" sz="1800" dirty="0"/>
              <a:t>on CNN</a:t>
            </a:r>
          </a:p>
          <a:p>
            <a:pPr lvl="1" algn="just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Expand the kernel size or build more convolutional layers</a:t>
            </a:r>
          </a:p>
          <a:p>
            <a:pPr lvl="1" algn="just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However, both methods can be inappropriate because they </a:t>
            </a:r>
            <a:r>
              <a:rPr lang="en-US" altLang="ko-KR" sz="1600" b="1" dirty="0"/>
              <a:t>increase the amount of computation</a:t>
            </a:r>
            <a:endParaRPr lang="en-US" altLang="ko-KR" sz="1600" dirty="0"/>
          </a:p>
          <a:p>
            <a:pPr algn="just"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b="1" spc="-30" dirty="0"/>
              <a:t>D</a:t>
            </a:r>
            <a:r>
              <a:rPr lang="en-US" altLang="ko-KR" sz="1800" b="1" dirty="0"/>
              <a:t>ilated convolution </a:t>
            </a:r>
            <a:r>
              <a:rPr lang="en-US" altLang="ko-KR" sz="1800" spc="-30" dirty="0"/>
              <a:t>emerged to extract only meaningful information to prevent information loss while reducing the amount of computation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78A006C-A3AA-F8D6-BA4C-78A9A6DEE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304" y="3068960"/>
            <a:ext cx="1157914" cy="1618371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27AE310B-2DDC-17E8-1C22-6B9F59118007}"/>
              </a:ext>
            </a:extLst>
          </p:cNvPr>
          <p:cNvGrpSpPr/>
          <p:nvPr/>
        </p:nvGrpSpPr>
        <p:grpSpPr>
          <a:xfrm>
            <a:off x="5249638" y="224584"/>
            <a:ext cx="3672408" cy="998633"/>
            <a:chOff x="899592" y="4806631"/>
            <a:chExt cx="5561001" cy="1385427"/>
          </a:xfrm>
        </p:grpSpPr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E887588F-7032-42B9-59B0-6D5361DE81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8505" y="4887892"/>
              <a:ext cx="1352088" cy="1304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0CCC0023-DBE1-F2C4-8190-F2FCB844A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9592" y="4806631"/>
              <a:ext cx="4208913" cy="13759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43550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Proposed Model (2/3)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731692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They apply a sliding window of size 1 sec with 50% overlap from the input lung sound recording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endParaRPr lang="en-US" altLang="ko-KR" sz="1400" dirty="0"/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Extracted windows are passed through the feature extractor and then through the proposed network which outputs the event category for the window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endParaRPr lang="en-US" altLang="ko-KR" sz="18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152E00E-AA91-1A16-3BB0-30E4E64C93A2}"/>
              </a:ext>
            </a:extLst>
          </p:cNvPr>
          <p:cNvGrpSpPr/>
          <p:nvPr/>
        </p:nvGrpSpPr>
        <p:grpSpPr>
          <a:xfrm>
            <a:off x="142510" y="3717032"/>
            <a:ext cx="8783565" cy="2273596"/>
            <a:chOff x="182538" y="4225107"/>
            <a:chExt cx="8783565" cy="227359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B0EF477-95D8-00C8-310D-4A87663B41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2538" y="4225107"/>
              <a:ext cx="4389462" cy="2273596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A2D8705-2501-0629-DE40-8F5F694C4C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2000" y="4365104"/>
              <a:ext cx="4394103" cy="21335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6311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Proposed Model (2/3)</a:t>
            </a:r>
            <a:br>
              <a:rPr lang="en-US" altLang="ko-KR" sz="3600" dirty="0">
                <a:latin typeface="Arial" charset="0"/>
                <a:ea typeface="굴림" charset="-127"/>
                <a:cs typeface="Arial" charset="0"/>
              </a:rPr>
            </a:b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Feature extraction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731692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b="1" dirty="0"/>
              <a:t>Mel-frequency Cepstral Coefficient (MFCC)</a:t>
            </a:r>
            <a:r>
              <a:rPr lang="en-US" altLang="ko-KR" sz="1800" dirty="0"/>
              <a:t> is a feature that can be extracted from an audio signal, indicating the unique characteristics of sound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Datasets resampled recordings to 4kHz to remove electrical interference and other background noise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Applied a high-pass filter a with cut-off frequency of 80Hz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endParaRPr lang="en-US" altLang="ko-KR" sz="18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441DDC9-988D-CEF5-9907-29B12F41F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40" y="3429000"/>
            <a:ext cx="3419872" cy="312986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DE52E6C-AE2B-441F-81AE-2E893DC02278}"/>
              </a:ext>
            </a:extLst>
          </p:cNvPr>
          <p:cNvSpPr/>
          <p:nvPr/>
        </p:nvSpPr>
        <p:spPr>
          <a:xfrm>
            <a:off x="3275856" y="3861048"/>
            <a:ext cx="3275856" cy="1296144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881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Result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4267196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276,225 trainable parameters</a:t>
            </a:r>
          </a:p>
          <a:p>
            <a:pPr>
              <a:lnSpc>
                <a:spcPct val="150000"/>
              </a:lnSpc>
              <a:spcBef>
                <a:spcPts val="300"/>
              </a:spcBef>
            </a:pPr>
            <a:endParaRPr lang="en-US" altLang="ko-KR" sz="1800" dirty="0"/>
          </a:p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dirty="0"/>
              <a:t>It shows the fact that our lightweight model has been able to achieve significantly higher results compared to the recurrent and CNN models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A366116-0C21-A041-4B05-043897998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084" y="1412997"/>
            <a:ext cx="4426177" cy="489610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DE52E6C-AE2B-441F-81AE-2E893DC02278}"/>
              </a:ext>
            </a:extLst>
          </p:cNvPr>
          <p:cNvSpPr/>
          <p:nvPr/>
        </p:nvSpPr>
        <p:spPr>
          <a:xfrm>
            <a:off x="4716016" y="4725144"/>
            <a:ext cx="4199388" cy="1008112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013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Public Dataset (1/4)</a:t>
            </a:r>
            <a:endParaRPr lang="en-US" altLang="ko-KR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610600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b="1" dirty="0"/>
              <a:t>ICBHI 2017 Challenge Respiratory Sound Database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It was created by two research teams in Portugal and Greece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It includes </a:t>
            </a:r>
            <a:r>
              <a:rPr lang="en-US" altLang="ko-KR" sz="1600" b="1" dirty="0"/>
              <a:t>920 annotated </a:t>
            </a:r>
            <a:r>
              <a:rPr lang="en-US" altLang="ko-KR" sz="1600" dirty="0"/>
              <a:t>recordings of varying length - </a:t>
            </a:r>
            <a:r>
              <a:rPr lang="en-US" altLang="ko-KR" sz="1600" b="1" dirty="0"/>
              <a:t>10s to 90s 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126 patients – children, adults and elderly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 There are a total of </a:t>
            </a:r>
            <a:r>
              <a:rPr lang="en-US" altLang="ko-KR" sz="1600" b="1" dirty="0"/>
              <a:t>5.5 hours </a:t>
            </a:r>
            <a:r>
              <a:rPr lang="en-US" altLang="ko-KR" sz="1600" dirty="0"/>
              <a:t>of recordings containing </a:t>
            </a:r>
            <a:r>
              <a:rPr lang="en-US" altLang="ko-KR" sz="1600" b="1" dirty="0"/>
              <a:t>6898 respiratory cycles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b="1" dirty="0">
                <a:highlight>
                  <a:srgbClr val="FFFF00"/>
                </a:highlight>
              </a:rPr>
              <a:t>Contain 1864 crackles, 886 wheezes and 506 both crackles &amp; wheezes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dataset includes: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920 .wav sound files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920 annotation .txt files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A text file listing the diagnosis for each patient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A text file explaining the file naming format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A text file listing 91 names (filename_differences.txt )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A text file containing demographic information for each patient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984368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altLang="ko-KR" sz="3600" dirty="0">
                <a:latin typeface="Arial" charset="0"/>
                <a:ea typeface="굴림" charset="-127"/>
                <a:cs typeface="Arial" charset="0"/>
              </a:rPr>
              <a:t>Public Dataset (2/4)</a:t>
            </a:r>
            <a:endParaRPr lang="en-US" altLang="ko-KR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4" y="1340768"/>
            <a:ext cx="8731692" cy="5112568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</a:pPr>
            <a:r>
              <a:rPr lang="en-US" altLang="ko-KR" sz="1800" b="1" dirty="0"/>
              <a:t>ICBHI 2017 Challenge Respiratory Sound Database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Patient number (101,102,...,226)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Recording index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Chest location 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Trachea (Tc), Anterior left (Al), Anterior right (</a:t>
            </a:r>
            <a:r>
              <a:rPr lang="en-US" altLang="ko-KR" sz="1400" dirty="0" err="1"/>
              <a:t>Ar</a:t>
            </a:r>
            <a:r>
              <a:rPr lang="en-US" altLang="ko-KR" sz="1400" dirty="0"/>
              <a:t>), Posterior left (Pl),  Posterior right (</a:t>
            </a:r>
            <a:r>
              <a:rPr lang="en-US" altLang="ko-KR" sz="1400" dirty="0" err="1"/>
              <a:t>Pr</a:t>
            </a:r>
            <a:r>
              <a:rPr lang="en-US" altLang="ko-KR" sz="1400" dirty="0"/>
              <a:t>), Lateral left (</a:t>
            </a:r>
            <a:r>
              <a:rPr lang="en-US" altLang="ko-KR" sz="1400" dirty="0" err="1"/>
              <a:t>Ll</a:t>
            </a:r>
            <a:r>
              <a:rPr lang="en-US" altLang="ko-KR" sz="1400" dirty="0"/>
              <a:t>), Lateral right (Lr)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Acquisition mode 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sequential/single channel (</a:t>
            </a:r>
            <a:r>
              <a:rPr lang="en-US" altLang="ko-KR" sz="1400" dirty="0" err="1"/>
              <a:t>sc</a:t>
            </a:r>
            <a:r>
              <a:rPr lang="en-US" altLang="ko-KR" sz="1400" dirty="0"/>
              <a:t>), simultaneous/multichannel (mc)</a:t>
            </a:r>
          </a:p>
          <a:p>
            <a:pPr lvl="1">
              <a:lnSpc>
                <a:spcPct val="150000"/>
              </a:lnSpc>
              <a:spcBef>
                <a:spcPts val="300"/>
              </a:spcBef>
            </a:pPr>
            <a:r>
              <a:rPr lang="en-US" altLang="ko-KR" sz="1600" dirty="0"/>
              <a:t>Recording equipment </a:t>
            </a:r>
          </a:p>
          <a:p>
            <a:pPr lvl="2">
              <a:lnSpc>
                <a:spcPct val="150000"/>
              </a:lnSpc>
              <a:spcBef>
                <a:spcPts val="300"/>
              </a:spcBef>
            </a:pPr>
            <a:r>
              <a:rPr lang="en-US" altLang="ko-KR" sz="1400" dirty="0"/>
              <a:t>AKG C417L Microphone (AKGC417L), 3M </a:t>
            </a:r>
            <a:r>
              <a:rPr lang="en-US" altLang="ko-KR" sz="1400" dirty="0" err="1"/>
              <a:t>Littmann</a:t>
            </a:r>
            <a:r>
              <a:rPr lang="en-US" altLang="ko-KR" sz="1400" dirty="0"/>
              <a:t> Classic II SE Stethoscope (LittC2SE), 3M </a:t>
            </a:r>
            <a:r>
              <a:rPr lang="en-US" altLang="ko-KR" sz="1400" dirty="0" err="1"/>
              <a:t>Litmmann</a:t>
            </a:r>
            <a:r>
              <a:rPr lang="en-US" altLang="ko-KR" sz="1400" dirty="0"/>
              <a:t> 3200 Electronic Stethoscope (Litt3200), </a:t>
            </a:r>
            <a:r>
              <a:rPr lang="en-US" altLang="ko-KR" sz="1400" dirty="0" err="1"/>
              <a:t>WelchAllyn</a:t>
            </a:r>
            <a:r>
              <a:rPr lang="en-US" altLang="ko-KR" sz="1400" dirty="0"/>
              <a:t> </a:t>
            </a:r>
            <a:r>
              <a:rPr lang="en-US" altLang="ko-KR" sz="1400" dirty="0" err="1"/>
              <a:t>Meditron</a:t>
            </a:r>
            <a:r>
              <a:rPr lang="en-US" altLang="ko-KR" sz="1400" dirty="0"/>
              <a:t> Master Elite Electronic Stethoscope (</a:t>
            </a:r>
            <a:r>
              <a:rPr lang="en-US" altLang="ko-KR" sz="1400" dirty="0" err="1"/>
              <a:t>Meditron</a:t>
            </a:r>
            <a:r>
              <a:rPr lang="en-US" altLang="ko-KR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70007317"/>
      </p:ext>
    </p:extLst>
  </p:cSld>
  <p:clrMapOvr>
    <a:masterClrMapping/>
  </p:clrMapOvr>
</p:sld>
</file>

<file path=ppt/theme/theme1.xml><?xml version="1.0" encoding="utf-8"?>
<a:theme xmlns:a="http://schemas.openxmlformats.org/drawingml/2006/main" name="연구실 PPT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5875"/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prstDash val="solid"/>
          <a:headEnd type="none"/>
          <a:tailEnd type="none"/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i="1" smtClean="0">
            <a:latin typeface="Cambria Math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100370</TotalTime>
  <Words>1574</Words>
  <Application>Microsoft Office PowerPoint</Application>
  <PresentationFormat>화면 슬라이드 쇼(4:3)</PresentationFormat>
  <Paragraphs>175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6" baseType="lpstr">
      <vt:lpstr>NanumSquareRoundR</vt:lpstr>
      <vt:lpstr>맑은 고딕</vt:lpstr>
      <vt:lpstr>Arial Black</vt:lpstr>
      <vt:lpstr>Noto Sans Demilight</vt:lpstr>
      <vt:lpstr>Roboto</vt:lpstr>
      <vt:lpstr>Arial</vt:lpstr>
      <vt:lpstr>Calibri</vt:lpstr>
      <vt:lpstr>Wingdings 2</vt:lpstr>
      <vt:lpstr>Inter</vt:lpstr>
      <vt:lpstr>noto</vt:lpstr>
      <vt:lpstr>Wingdings</vt:lpstr>
      <vt:lpstr>연구실 PPT 테마</vt:lpstr>
      <vt:lpstr>Robust and Interpretable Temporal Convolution Network for Event Detection in Lung Sound Recordings</vt:lpstr>
      <vt:lpstr>Presentation Outline</vt:lpstr>
      <vt:lpstr>Introduction</vt:lpstr>
      <vt:lpstr>Proposed Model (1/3)</vt:lpstr>
      <vt:lpstr>Proposed Model (2/3)</vt:lpstr>
      <vt:lpstr>Proposed Model (2/3) Feature extraction</vt:lpstr>
      <vt:lpstr>Result</vt:lpstr>
      <vt:lpstr>Public Dataset (1/4)</vt:lpstr>
      <vt:lpstr>Public Dataset (2/4)</vt:lpstr>
      <vt:lpstr>Public Dataset (3/4)</vt:lpstr>
      <vt:lpstr>Public Dataset (4/4)</vt:lpstr>
      <vt:lpstr>Feature work</vt:lpstr>
      <vt:lpstr>Appendix (1/2)</vt:lpstr>
      <vt:lpstr>Appendix (2/2)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CheetahFlow: Towards Low Latency Software-Defined Network</dc:title>
  <dc:creator>DMS</dc:creator>
  <cp:lastModifiedBy>변규린</cp:lastModifiedBy>
  <cp:revision>2510</cp:revision>
  <cp:lastPrinted>2021-07-14T05:33:06Z</cp:lastPrinted>
  <dcterms:created xsi:type="dcterms:W3CDTF">2015-10-30T23:40:59Z</dcterms:created>
  <dcterms:modified xsi:type="dcterms:W3CDTF">2022-09-23T15:29:00Z</dcterms:modified>
</cp:coreProperties>
</file>

<file path=docProps/thumbnail.jpeg>
</file>